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CCA"/>
          </a:solidFill>
        </a:fill>
      </a:tcStyle>
    </a:wholeTbl>
    <a:band2H>
      <a:tcTxStyle/>
      <a:tcStyle>
        <a:tcBdr/>
        <a:fill>
          <a:solidFill>
            <a:srgbClr val="FCEE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3D4"/>
          </a:solidFill>
        </a:fill>
      </a:tcStyle>
    </a:wholeTbl>
    <a:band2H>
      <a:tcTxStyle/>
      <a:tcStyle>
        <a:tcBdr/>
        <a:fill>
          <a:solidFill>
            <a:srgbClr val="E8F2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DD7D1"/>
          </a:solidFill>
        </a:fill>
      </a:tcStyle>
    </a:wholeTbl>
    <a:band2H>
      <a:tcTxStyle/>
      <a:tcStyle>
        <a:tcBdr/>
        <a:fill>
          <a:solidFill>
            <a:srgbClr val="FEEC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95"/>
  </p:normalViewPr>
  <p:slideViewPr>
    <p:cSldViewPr snapToGrid="0">
      <p:cViewPr varScale="1">
        <p:scale>
          <a:sx n="113" d="100"/>
          <a:sy n="113" d="100"/>
        </p:scale>
        <p:origin x="5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6" name="Shape 2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1pPr>
    <a:lvl2pPr indent="2286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2pPr>
    <a:lvl3pPr indent="4572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3pPr>
    <a:lvl4pPr indent="6858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4pPr>
    <a:lvl5pPr indent="9144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5pPr>
    <a:lvl6pPr indent="11430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6pPr>
    <a:lvl7pPr indent="13716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7pPr>
    <a:lvl8pPr indent="16002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8pPr>
    <a:lvl9pPr indent="18288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Picture 6"/>
          <p:cNvPicPr>
            <a:picLocks noChangeAspect="1"/>
          </p:cNvPicPr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242851"/>
            <a:ext cx="8968085" cy="2759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7" descr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1715" y="4243844"/>
            <a:ext cx="3077109" cy="276941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Rectangle 8"/>
          <p:cNvSpPr/>
          <p:nvPr/>
        </p:nvSpPr>
        <p:spPr>
          <a:xfrm>
            <a:off x="-1" y="2590077"/>
            <a:ext cx="8968087" cy="1660333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 9"/>
          <p:cNvSpPr/>
          <p:nvPr/>
        </p:nvSpPr>
        <p:spPr>
          <a:xfrm>
            <a:off x="9111715" y="2590077"/>
            <a:ext cx="3077110" cy="16603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" name="Title Text"/>
          <p:cNvSpPr txBox="1">
            <a:spLocks noGrp="1"/>
          </p:cNvSpPr>
          <p:nvPr>
            <p:ph type="title"/>
          </p:nvPr>
        </p:nvSpPr>
        <p:spPr>
          <a:xfrm>
            <a:off x="680321" y="2733708"/>
            <a:ext cx="8144135" cy="1373071"/>
          </a:xfrm>
          <a:prstGeom prst="rect">
            <a:avLst/>
          </a:prstGeom>
        </p:spPr>
        <p:txBody>
          <a:bodyPr anchor="b"/>
          <a:lstStyle>
            <a:lvl1pPr algn="r">
              <a:defRPr sz="5400"/>
            </a:lvl1pPr>
          </a:lstStyle>
          <a:p>
            <a:r>
              <a:t>Title Text</a:t>
            </a:r>
          </a:p>
        </p:txBody>
      </p:sp>
      <p:sp>
        <p:nvSpPr>
          <p:cNvPr id="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394039"/>
            <a:ext cx="8144135" cy="111768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255345" y="3116137"/>
            <a:ext cx="583666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Title Text"/>
          <p:cNvSpPr txBox="1">
            <a:spLocks noGrp="1"/>
          </p:cNvSpPr>
          <p:nvPr>
            <p:ph type="title"/>
          </p:nvPr>
        </p:nvSpPr>
        <p:spPr>
          <a:xfrm>
            <a:off x="680321" y="4711615"/>
            <a:ext cx="9613860" cy="453052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141" name="Picture Placeholder 2"/>
          <p:cNvSpPr>
            <a:spLocks noGrp="1"/>
          </p:cNvSpPr>
          <p:nvPr>
            <p:ph type="pic" idx="21"/>
          </p:nvPr>
        </p:nvSpPr>
        <p:spPr>
          <a:xfrm>
            <a:off x="680321" y="609596"/>
            <a:ext cx="9613860" cy="3589577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5169582"/>
            <a:ext cx="9613864" cy="62297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283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Title Text"/>
          <p:cNvSpPr txBox="1">
            <a:spLocks noGrp="1"/>
          </p:cNvSpPr>
          <p:nvPr>
            <p:ph type="title"/>
          </p:nvPr>
        </p:nvSpPr>
        <p:spPr>
          <a:xfrm>
            <a:off x="680321" y="609596"/>
            <a:ext cx="9613860" cy="359275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711615"/>
            <a:ext cx="9613860" cy="1090790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58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Picture 10" descr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Picture 12" descr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Rectangle 13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8" name="Rectangle 14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1127855" y="609598"/>
            <a:ext cx="8718879" cy="30360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02287" y="3653378"/>
            <a:ext cx="8156580" cy="54896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1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4711615"/>
            <a:ext cx="9613859" cy="1090790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72" name="TextBox 15"/>
          <p:cNvSpPr txBox="1"/>
          <p:nvPr/>
        </p:nvSpPr>
        <p:spPr>
          <a:xfrm>
            <a:off x="629291" y="461383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“</a:t>
            </a:r>
          </a:p>
        </p:txBody>
      </p:sp>
      <p:sp>
        <p:nvSpPr>
          <p:cNvPr id="173" name="TextBox 16"/>
          <p:cNvSpPr txBox="1"/>
          <p:nvPr/>
        </p:nvSpPr>
        <p:spPr>
          <a:xfrm>
            <a:off x="9708528" y="2746791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”</a:t>
            </a:r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icture 8" descr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icture 9" descr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Rectangle 10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Rectangle 11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Title Text"/>
          <p:cNvSpPr txBox="1">
            <a:spLocks noGrp="1"/>
          </p:cNvSpPr>
          <p:nvPr>
            <p:ph type="title"/>
          </p:nvPr>
        </p:nvSpPr>
        <p:spPr>
          <a:xfrm>
            <a:off x="680318" y="4711615"/>
            <a:ext cx="9613864" cy="58853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8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0" y="5300148"/>
            <a:ext cx="9613863" cy="50225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Picture 12" descr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Picture 13" descr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Rectangle 15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Rectangle 16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Title Text"/>
          <p:cNvSpPr txBox="1">
            <a:spLocks noGrp="1"/>
          </p:cNvSpPr>
          <p:nvPr>
            <p:ph type="title"/>
          </p:nvPr>
        </p:nvSpPr>
        <p:spPr>
          <a:xfrm>
            <a:off x="669221" y="753228"/>
            <a:ext cx="96249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0945" y="2336873"/>
            <a:ext cx="307003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1" y="3022673"/>
            <a:ext cx="3049704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3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3956024" y="233687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3945470" y="3022673"/>
            <a:ext cx="3063241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5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7224155" y="2336873"/>
            <a:ext cx="3070026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6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224155" y="3022673"/>
            <a:ext cx="3070026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Picture 14" descr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Picture 15" descr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8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9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4297503"/>
            <a:ext cx="304970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80317" y="2336873"/>
            <a:ext cx="3049707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2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680317" y="4873764"/>
            <a:ext cx="3049707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3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3945471" y="429750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945470" y="2336873"/>
            <a:ext cx="3063241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5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3944116" y="4873764"/>
            <a:ext cx="3067299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6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7230677" y="4297503"/>
            <a:ext cx="3063507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7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230677" y="2336873"/>
            <a:ext cx="3063506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8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230553" y="4873761"/>
            <a:ext cx="3067564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14" descr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Picture 15" descr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idx="1"/>
          </p:nvPr>
        </p:nvSpPr>
        <p:spPr>
          <a:xfrm>
            <a:off x="680321" y="2336873"/>
            <a:ext cx="9613862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4086907"/>
            <a:ext cx="10437813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Picture 7" descr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3" y="4087900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 8"/>
          <p:cNvSpPr/>
          <p:nvPr/>
        </p:nvSpPr>
        <p:spPr>
          <a:xfrm>
            <a:off x="-3" y="2726266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Rectangle 9"/>
          <p:cNvSpPr/>
          <p:nvPr/>
        </p:nvSpPr>
        <p:spPr>
          <a:xfrm>
            <a:off x="10585825" y="2726266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80321" y="2869894"/>
            <a:ext cx="9613861" cy="1090789"/>
          </a:xfrm>
          <a:prstGeom prst="rect">
            <a:avLst/>
          </a:prstGeom>
        </p:spPr>
        <p:txBody>
          <a:bodyPr/>
          <a:lstStyle>
            <a:lvl1pPr algn="r"/>
          </a:lstStyle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232171"/>
            <a:ext cx="9613861" cy="170401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310286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80320" y="2336873"/>
            <a:ext cx="4698359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Picture 9" descr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Picture 10" descr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Rectangle 11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Rectangle 12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680318" y="753229"/>
            <a:ext cx="9613864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06350" y="2336873"/>
            <a:ext cx="4472328" cy="693136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/>
            </a:lvl1pPr>
            <a:lvl2pPr marL="0" indent="457200">
              <a:buSzTx/>
              <a:buFontTx/>
              <a:buNone/>
              <a:defRPr b="1"/>
            </a:lvl2pPr>
            <a:lvl3pPr marL="0" indent="914400">
              <a:buSzTx/>
              <a:buFontTx/>
              <a:buNone/>
              <a:defRPr b="1"/>
            </a:lvl3pPr>
            <a:lvl4pPr marL="0" indent="1371600">
              <a:buSzTx/>
              <a:buFontTx/>
              <a:buNone/>
              <a:defRPr b="1"/>
            </a:lvl4pPr>
            <a:lvl5pPr marL="0" indent="1828800">
              <a:buSzTx/>
              <a:buFontTx/>
              <a:buNone/>
              <a:defRPr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820154" y="2336873"/>
            <a:ext cx="4474029" cy="6920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/>
            </a:pPr>
            <a:endParaRPr/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Picture 6" descr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Rectangle 7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" name="Rectangle 8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0" name="Title Text"/>
          <p:cNvSpPr txBox="1">
            <a:spLocks noGrp="1"/>
          </p:cNvSpPr>
          <p:nvPr>
            <p:ph type="title"/>
          </p:nvPr>
        </p:nvSpPr>
        <p:spPr>
          <a:xfrm>
            <a:off x="680321" y="753226"/>
            <a:ext cx="9613859" cy="108094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685846" y="2336873"/>
            <a:ext cx="5608337" cy="35993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2336872"/>
            <a:ext cx="3790078" cy="3599318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4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Title Text"/>
          <p:cNvSpPr txBox="1">
            <a:spLocks noGrp="1"/>
          </p:cNvSpPr>
          <p:nvPr>
            <p:ph type="title"/>
          </p:nvPr>
        </p:nvSpPr>
        <p:spPr>
          <a:xfrm>
            <a:off x="680323" y="753228"/>
            <a:ext cx="9613858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6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868333" y="2336874"/>
            <a:ext cx="5425850" cy="3599313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3" y="2336873"/>
            <a:ext cx="3876257" cy="3599316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68327"/>
            </a:gs>
            <a:gs pos="50000">
              <a:srgbClr val="D54209"/>
            </a:gs>
            <a:gs pos="100000">
              <a:srgbClr val="690D00"/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4" descr="Picture 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5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986201"/>
            <a:ext cx="583665" cy="624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1pPr>
      <a:lvl2pPr marL="7315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2pPr>
      <a:lvl3pPr marL="1219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5pPr>
      <a:lvl6pPr marL="26778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6pPr>
      <a:lvl7pPr marL="31350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7pPr>
      <a:lvl8pPr marL="35922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8pPr>
      <a:lvl9pPr marL="40494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itle 1"/>
          <p:cNvSpPr txBox="1">
            <a:spLocks noGrp="1"/>
          </p:cNvSpPr>
          <p:nvPr>
            <p:ph type="ctrTitle"/>
          </p:nvPr>
        </p:nvSpPr>
        <p:spPr>
          <a:xfrm>
            <a:off x="759344" y="2480733"/>
            <a:ext cx="8144134" cy="1896533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just" defTabSz="804672">
              <a:defRPr sz="4752"/>
            </a:pPr>
            <a:r>
              <a:rPr sz="3200" dirty="0"/>
              <a:t>MODULE 1 - INTRODUCTION</a:t>
            </a:r>
          </a:p>
          <a:p>
            <a:pPr algn="just" defTabSz="804672">
              <a:defRPr sz="4752"/>
            </a:pPr>
            <a:r>
              <a:rPr sz="3200" dirty="0"/>
              <a:t>Basics of early intervention for children from birth to three years and their families</a:t>
            </a:r>
            <a:br>
              <a:rPr lang="es-ES" sz="2000" dirty="0"/>
            </a:br>
            <a:r>
              <a:rPr lang="es-ES" sz="2000" dirty="0">
                <a:solidFill>
                  <a:srgbClr val="FFFF00"/>
                </a:solidFill>
              </a:rPr>
              <a:t>MÓDULO 1 - INTRODUCCIÓN</a:t>
            </a:r>
            <a:br>
              <a:rPr lang="es-ES" sz="2000" dirty="0">
                <a:solidFill>
                  <a:srgbClr val="FFFF00"/>
                </a:solidFill>
              </a:rPr>
            </a:br>
            <a:r>
              <a:rPr lang="es-ES" sz="2000" dirty="0">
                <a:solidFill>
                  <a:srgbClr val="FFFF00"/>
                </a:solidFill>
              </a:rPr>
              <a:t>Fundamentos de la intervención temprana para niños desde el nacimiento hasta los tres años y sus familias</a:t>
            </a:r>
            <a:endParaRPr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369083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905255">
              <a:defRPr sz="3564"/>
            </a:lvl1pPr>
          </a:lstStyle>
          <a:p>
            <a:r>
              <a:rPr dirty="0"/>
              <a:t>Do you know the meaning of the following abbreviations?</a:t>
            </a:r>
            <a:r>
              <a:rPr lang="es-ES" dirty="0"/>
              <a:t> </a:t>
            </a:r>
            <a:r>
              <a:rPr lang="es-ES" sz="2700" dirty="0">
                <a:solidFill>
                  <a:srgbClr val="FFFF00"/>
                </a:solidFill>
                <a:latin typeface="+mj-lt"/>
              </a:rPr>
              <a:t>¿Conoce el significado de las siguientes abreviaturas?</a:t>
            </a:r>
            <a:endParaRPr sz="27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24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>
              <a:buFontTx/>
              <a:buChar char="❑"/>
            </a:pPr>
            <a:r>
              <a:t> ECI</a:t>
            </a:r>
          </a:p>
          <a:p>
            <a:pPr marL="0" indent="0">
              <a:buSzTx/>
              <a:buNone/>
            </a:pPr>
            <a:endParaRPr/>
          </a:p>
          <a:p>
            <a:pPr>
              <a:buFontTx/>
              <a:buChar char="❑"/>
            </a:pPr>
            <a:r>
              <a:t> IEP</a:t>
            </a:r>
          </a:p>
          <a:p>
            <a:pPr>
              <a:buFontTx/>
              <a:buChar char="❑"/>
            </a:pPr>
            <a:endParaRPr/>
          </a:p>
          <a:p>
            <a:pPr>
              <a:buFontTx/>
              <a:buChar char="❑"/>
            </a:pPr>
            <a:r>
              <a:t> IFSP</a:t>
            </a:r>
          </a:p>
          <a:p>
            <a:pPr marL="0" indent="0">
              <a:buSzTx/>
              <a:buNone/>
            </a:pPr>
            <a:endParaRPr/>
          </a:p>
          <a:p>
            <a:pPr>
              <a:buFontTx/>
              <a:buChar char="❑"/>
            </a:pPr>
            <a:r>
              <a:t> IDEA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itle 1"/>
          <p:cNvSpPr txBox="1">
            <a:spLocks noGrp="1"/>
          </p:cNvSpPr>
          <p:nvPr>
            <p:ph type="title"/>
          </p:nvPr>
        </p:nvSpPr>
        <p:spPr>
          <a:xfrm>
            <a:off x="899184" y="753230"/>
            <a:ext cx="9613862" cy="1080938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dirty="0"/>
              <a:t>Now, consider the following…</a:t>
            </a:r>
            <a:br>
              <a:rPr lang="es-ES" dirty="0"/>
            </a:br>
            <a:r>
              <a:rPr lang="es-ES" sz="2200" dirty="0">
                <a:solidFill>
                  <a:srgbClr val="FFFF00"/>
                </a:solidFill>
                <a:latin typeface="+mj-ea"/>
                <a:ea typeface="+mj-ea"/>
              </a:rPr>
              <a:t>Ahora, considera lo siguiente...</a:t>
            </a:r>
            <a:endParaRPr sz="22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pic>
        <p:nvPicPr>
          <p:cNvPr id="24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132" y="2009775"/>
            <a:ext cx="8429626" cy="48482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itle 1"/>
          <p:cNvSpPr txBox="1">
            <a:spLocks noGrp="1"/>
          </p:cNvSpPr>
          <p:nvPr>
            <p:ph type="title"/>
          </p:nvPr>
        </p:nvSpPr>
        <p:spPr>
          <a:xfrm>
            <a:off x="1185333" y="753228"/>
            <a:ext cx="9108850" cy="1080939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24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873436" y="2323998"/>
            <a:ext cx="9613862" cy="359931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SzTx/>
              <a:buNone/>
            </a:pPr>
            <a:r>
              <a:rPr dirty="0"/>
              <a:t>NEXT</a:t>
            </a:r>
          </a:p>
          <a:p>
            <a:pPr marL="0" indent="0">
              <a:buSzTx/>
              <a:buNone/>
            </a:pPr>
            <a:endParaRPr dirty="0"/>
          </a:p>
          <a:p>
            <a:pPr marL="0" indent="0">
              <a:buSzTx/>
              <a:buNone/>
            </a:pPr>
            <a:r>
              <a:rPr dirty="0"/>
              <a:t>MODULE 1, TOPIC 1</a:t>
            </a:r>
          </a:p>
          <a:p>
            <a:pPr marL="0" indent="0">
              <a:buSzTx/>
              <a:buNone/>
            </a:pPr>
            <a:r>
              <a:rPr dirty="0"/>
              <a:t>EARLY INTERVENTION</a:t>
            </a:r>
            <a:endParaRPr lang="es-ES" dirty="0"/>
          </a:p>
          <a:p>
            <a:pPr marL="0" indent="0">
              <a:buSzTx/>
              <a:buNone/>
            </a:pPr>
            <a:r>
              <a:rPr lang="es-ES" sz="2000" dirty="0">
                <a:solidFill>
                  <a:srgbClr val="FFFF00"/>
                </a:solidFill>
              </a:rPr>
              <a:t>SIGUIENTE</a:t>
            </a:r>
          </a:p>
          <a:p>
            <a:pPr marL="0" indent="0">
              <a:buSzTx/>
              <a:buNone/>
            </a:pPr>
            <a:endParaRPr lang="es-ES" sz="2000" dirty="0">
              <a:solidFill>
                <a:srgbClr val="FFFF00"/>
              </a:solidFill>
            </a:endParaRPr>
          </a:p>
          <a:p>
            <a:pPr marL="0" indent="0">
              <a:buSzTx/>
              <a:buNone/>
            </a:pPr>
            <a:r>
              <a:rPr lang="es-ES" sz="2000" dirty="0">
                <a:solidFill>
                  <a:srgbClr val="FFFF00"/>
                </a:solidFill>
              </a:rPr>
              <a:t>MÓDULO 1, TEMA 1</a:t>
            </a:r>
          </a:p>
          <a:p>
            <a:pPr marL="0" indent="0">
              <a:buSzTx/>
              <a:buNone/>
            </a:pPr>
            <a:r>
              <a:rPr lang="es-ES" sz="2000" dirty="0">
                <a:solidFill>
                  <a:srgbClr val="FFFF00"/>
                </a:solidFill>
              </a:rPr>
              <a:t>INTERVENCIÓN PRECOZ</a:t>
            </a:r>
            <a:endParaRPr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97</Words>
  <Application>Microsoft Macintosh PowerPoint</Application>
  <PresentationFormat>Panorámica</PresentationFormat>
  <Paragraphs>19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7" baseType="lpstr">
      <vt:lpstr>Arial</vt:lpstr>
      <vt:lpstr>Trebuchet MS</vt:lpstr>
      <vt:lpstr>Berlin</vt:lpstr>
      <vt:lpstr>MODULE 1 - INTRODUCTION Basics of early intervention for children from birth to three years and their families MÓDULO 1 - INTRODUCCIÓN Fundamentos de la intervención temprana para niños desde el nacimiento hasta los tres años y sus familias</vt:lpstr>
      <vt:lpstr>Do you know the meaning of the following abbreviations? ¿Conoce el significado de las siguientes abreviaturas?</vt:lpstr>
      <vt:lpstr>Now, consider the following… Ahora, considera lo siguiente...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1 - INTRODUCTION Basics of early intervention for children from birth to three years and their families</dc:title>
  <cp:lastModifiedBy>luis miguel villar angulo</cp:lastModifiedBy>
  <cp:revision>2</cp:revision>
  <dcterms:modified xsi:type="dcterms:W3CDTF">2024-01-10T13:27:19Z</dcterms:modified>
</cp:coreProperties>
</file>